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6" r:id="rId6"/>
    <p:sldId id="267" r:id="rId7"/>
    <p:sldId id="265" r:id="rId8"/>
    <p:sldId id="268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5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54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CF86499-AC51-541C-DAF0-0BE900B6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6" r="17712" b="-1"/>
          <a:stretch>
            <a:fillRect/>
          </a:stretch>
        </p:blipFill>
        <p:spPr>
          <a:xfrm>
            <a:off x="4388757" y="0"/>
            <a:ext cx="7803244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89663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B380B-2218-97C2-F4D1-74D9575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63" y="1450220"/>
            <a:ext cx="3792632" cy="1960766"/>
          </a:xfrm>
        </p:spPr>
        <p:txBody>
          <a:bodyPr anchor="t">
            <a:normAutofit/>
          </a:bodyPr>
          <a:lstStyle/>
          <a:p>
            <a:r>
              <a:rPr lang="pt-BR" sz="51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Desenhos </a:t>
            </a:r>
            <a:br>
              <a:rPr lang="pt-BR" sz="51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</a:br>
            <a:r>
              <a:rPr lang="pt-BR" sz="51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Nostálgicos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484C5-3CEE-31E6-5BF6-F05768C1C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658" y="5157843"/>
            <a:ext cx="3812690" cy="675302"/>
          </a:xfrm>
        </p:spPr>
        <p:txBody>
          <a:bodyPr anchor="t">
            <a:normAutofit lnSpcReduction="10000"/>
          </a:bodyPr>
          <a:lstStyle/>
          <a:p>
            <a:r>
              <a:rPr lang="pt-BR" sz="1600" dirty="0">
                <a:solidFill>
                  <a:srgbClr val="FFFFFF"/>
                </a:solidFill>
              </a:rPr>
              <a:t>Por: Davi oliveira e Larissa brandão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ECD5B0-C044-12A0-7413-6CD6B2871798}"/>
              </a:ext>
            </a:extLst>
          </p:cNvPr>
          <p:cNvSpPr txBox="1"/>
          <p:nvPr/>
        </p:nvSpPr>
        <p:spPr>
          <a:xfrm>
            <a:off x="5184553" y="25264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5333EA65-6B4F-3D76-12B2-2DB5B50CD6B4}"/>
              </a:ext>
            </a:extLst>
          </p:cNvPr>
          <p:cNvSpPr/>
          <p:nvPr/>
        </p:nvSpPr>
        <p:spPr>
          <a:xfrm>
            <a:off x="10220476" y="6128164"/>
            <a:ext cx="1073453" cy="531710"/>
          </a:xfrm>
          <a:prstGeom prst="rightArrow">
            <a:avLst>
              <a:gd name="adj1" fmla="val 45496"/>
              <a:gd name="adj2" fmla="val 585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/>
              <a:t>Próximo </a:t>
            </a:r>
            <a:endParaRPr lang="pt-BR" sz="14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5C42129-45B0-6943-FD5F-011F7D2741C8}"/>
              </a:ext>
            </a:extLst>
          </p:cNvPr>
          <p:cNvSpPr txBox="1"/>
          <p:nvPr/>
        </p:nvSpPr>
        <p:spPr>
          <a:xfrm>
            <a:off x="5184553" y="25264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90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89663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B380B-2218-97C2-F4D1-74D9575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702" y="188729"/>
            <a:ext cx="4107682" cy="934738"/>
          </a:xfrm>
        </p:spPr>
        <p:txBody>
          <a:bodyPr anchor="t">
            <a:normAutofit/>
          </a:bodyPr>
          <a:lstStyle/>
          <a:p>
            <a:r>
              <a:rPr lang="pt-BR" sz="510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 Scooby-Doo</a:t>
            </a:r>
            <a:endParaRPr lang="pt-BR" sz="5100" dirty="0">
              <a:solidFill>
                <a:srgbClr val="FFFFFF"/>
              </a:solidFill>
              <a:latin typeface="Aptos Serif" panose="020B0604020202020204" pitchFamily="34" charset="0"/>
              <a:cs typeface="Aptos Serif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484C5-3CEE-31E6-5BF6-F05768C1C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585" y="1541359"/>
            <a:ext cx="4072669" cy="2757436"/>
          </a:xfrm>
        </p:spPr>
        <p:txBody>
          <a:bodyPr anchor="t">
            <a:normAutofit fontScale="70000" lnSpcReduction="20000"/>
          </a:bodyPr>
          <a:lstStyle/>
          <a:p>
            <a:r>
              <a:rPr lang="pt-BR" sz="1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Scooby-Doo narra as aventuras de quatro adolescentes — Fred, Daphne, Velma e Salsicha — e seu Dogue Alemão falante, Scooby-Doo, que viajam na van “Máquina do Mistério” resolvendo casos sobrenaturais</a:t>
            </a:r>
            <a:r>
              <a:rPr lang="pt-BR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equipe investiga locais mal-assombrados, geralmente desmascarando humanos disfarçados que agem por ganância ou vingança.</a:t>
            </a:r>
            <a:endParaRPr lang="pt-B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ágina 2 | Azul marinho degrade Imagens – Download Grátis no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02" y="678626"/>
            <a:ext cx="8983431" cy="56578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1B230-8A01-2937-CEF9-268DF9B0D3EE}"/>
              </a:ext>
            </a:extLst>
          </p:cNvPr>
          <p:cNvSpPr txBox="1"/>
          <p:nvPr/>
        </p:nvSpPr>
        <p:spPr>
          <a:xfrm>
            <a:off x="406828" y="1957377"/>
            <a:ext cx="5585368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F0502020204030204" pitchFamily="34" charset="0"/>
              </a:rPr>
              <a:t>O desenho Scooby-Doo, desde sua criação em 1969, transmite mensagens valiosas de forma lúdica, focando na união, investigação e na superação do medo. A essência da série não é apenas a comédia de horror, mas sim lições sobre coragem, curiosidade e humanidade.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DE9606-56DC-C3B5-6176-43834A1E122C}"/>
              </a:ext>
            </a:extLst>
          </p:cNvPr>
          <p:cNvSpPr txBox="1"/>
          <p:nvPr/>
        </p:nvSpPr>
        <p:spPr>
          <a:xfrm>
            <a:off x="4483154" y="320632"/>
            <a:ext cx="322569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 panose="020F0502020204030204" pitchFamily="34" charset="0"/>
              </a:rPr>
              <a:t>Scooby-Doo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CC2C2C-0190-497B-1A95-4D67E64101F5}"/>
              </a:ext>
            </a:extLst>
          </p:cNvPr>
          <p:cNvSpPr txBox="1"/>
          <p:nvPr/>
        </p:nvSpPr>
        <p:spPr>
          <a:xfrm>
            <a:off x="406828" y="4362826"/>
            <a:ext cx="50480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Os monstros reais são humanos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A importância do trabalho em equipe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Coragem é agir apesar  do medo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Curiosidade e pensamento crítico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Amizade e lealdade </a:t>
            </a:r>
            <a:endParaRPr lang="pt-BR" sz="2000" dirty="0">
              <a:latin typeface="Baskerville Old Face" panose="02020602080505020303" pitchFamily="18" charset="77"/>
            </a:endParaRPr>
          </a:p>
        </p:txBody>
      </p:sp>
      <p:cxnSp>
        <p:nvCxnSpPr>
          <p:cNvPr id="8" name="Seta 7">
            <a:extLst>
              <a:ext uri="{FF2B5EF4-FFF2-40B4-BE49-F238E27FC236}">
                <a16:creationId xmlns:a16="http://schemas.microsoft.com/office/drawing/2014/main" id="{802E1AE5-70A7-1383-4D91-196958D7B389}"/>
              </a:ext>
            </a:extLst>
          </p:cNvPr>
          <p:cNvCxnSpPr>
            <a:cxnSpLocks/>
          </p:cNvCxnSpPr>
          <p:nvPr/>
        </p:nvCxnSpPr>
        <p:spPr>
          <a:xfrm>
            <a:off x="6395660" y="2233917"/>
            <a:ext cx="0" cy="3178702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B99E8985-9F5D-D5F2-2DAC-DF307A65D62F}"/>
              </a:ext>
            </a:extLst>
          </p:cNvPr>
          <p:cNvSpPr/>
          <p:nvPr/>
        </p:nvSpPr>
        <p:spPr>
          <a:xfrm>
            <a:off x="10220476" y="6128164"/>
            <a:ext cx="1073453" cy="531710"/>
          </a:xfrm>
          <a:prstGeom prst="rightArrow">
            <a:avLst>
              <a:gd name="adj1" fmla="val 45496"/>
              <a:gd name="adj2" fmla="val 585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/>
              <a:t>Próximo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75478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89663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B380B-2218-97C2-F4D1-74D9575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702" y="188729"/>
            <a:ext cx="4107682" cy="934738"/>
          </a:xfrm>
        </p:spPr>
        <p:txBody>
          <a:bodyPr anchor="t">
            <a:normAutofit/>
          </a:bodyPr>
          <a:lstStyle/>
          <a:p>
            <a:r>
              <a:rPr lang="pt-BR" sz="510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 Scooby-Doo</a:t>
            </a:r>
            <a:endParaRPr lang="pt-BR" sz="5100" dirty="0">
              <a:solidFill>
                <a:srgbClr val="FFFFFF"/>
              </a:solidFill>
              <a:latin typeface="Aptos Serif" panose="020B0604020202020204" pitchFamily="34" charset="0"/>
              <a:cs typeface="Aptos Serif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484C5-3CEE-31E6-5BF6-F05768C1C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585" y="1541359"/>
            <a:ext cx="4072669" cy="2757436"/>
          </a:xfrm>
        </p:spPr>
        <p:txBody>
          <a:bodyPr anchor="t">
            <a:normAutofit fontScale="70000" lnSpcReduction="20000"/>
          </a:bodyPr>
          <a:lstStyle/>
          <a:p>
            <a:r>
              <a:rPr lang="pt-BR" sz="1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Scooby-Doo narra as aventuras de quatro adolescentes — Fred, Daphne, Velma e Salsicha — e seu Dogue Alemão falante, Scooby-Doo, que viajam na van “Máquina do Mistério” resolvendo casos sobrenaturais</a:t>
            </a:r>
            <a:r>
              <a:rPr lang="pt-BR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equipe investiga locais mal-assombrados, geralmente desmascarando humanos disfarçados que agem por ganância ou vingança.</a:t>
            </a:r>
            <a:endParaRPr lang="pt-B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ágina 2 | Azul marinho degrade Imagens – Download Grátis no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1B230-8A01-2937-CEF9-268DF9B0D3EE}"/>
              </a:ext>
            </a:extLst>
          </p:cNvPr>
          <p:cNvSpPr txBox="1"/>
          <p:nvPr/>
        </p:nvSpPr>
        <p:spPr>
          <a:xfrm>
            <a:off x="6095998" y="1519091"/>
            <a:ext cx="5585368" cy="22467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O</a:t>
            </a:r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 desenho Pokémon, ao longo de suas mais de duas décadas, transmite mensagens centradas na </a:t>
            </a:r>
          </a:p>
          <a:p>
            <a:pPr rtl="0"/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amizade, perseverança, respeito pela natureza e aventura. A série busca ensinar empatia, mostrando que a força verdadeira vem de laços construídos com respeito mútuo, tanto entre humanos quanto com os Pokémon.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DE9606-56DC-C3B5-6176-43834A1E122C}"/>
              </a:ext>
            </a:extLst>
          </p:cNvPr>
          <p:cNvSpPr txBox="1"/>
          <p:nvPr/>
        </p:nvSpPr>
        <p:spPr>
          <a:xfrm>
            <a:off x="4323254" y="248316"/>
            <a:ext cx="322569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 panose="020F0502020204030204" pitchFamily="34" charset="0"/>
              </a:rPr>
              <a:t>Pokémon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CC2C2C-0190-497B-1A95-4D67E64101F5}"/>
              </a:ext>
            </a:extLst>
          </p:cNvPr>
          <p:cNvSpPr txBox="1"/>
          <p:nvPr/>
        </p:nvSpPr>
        <p:spPr>
          <a:xfrm>
            <a:off x="6030986" y="4045598"/>
            <a:ext cx="5048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Resiliência e Persistência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Trabalho em equipe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Valorização das Diferenças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Amizade e Empatia </a:t>
            </a:r>
            <a:endParaRPr lang="pt-BR" sz="2000" dirty="0">
              <a:latin typeface="Baskerville Old Face" panose="02020602080505020303" pitchFamily="18" charset="77"/>
            </a:endParaRPr>
          </a:p>
        </p:txBody>
      </p:sp>
      <p:cxnSp>
        <p:nvCxnSpPr>
          <p:cNvPr id="8" name="Seta 7">
            <a:extLst>
              <a:ext uri="{FF2B5EF4-FFF2-40B4-BE49-F238E27FC236}">
                <a16:creationId xmlns:a16="http://schemas.microsoft.com/office/drawing/2014/main" id="{802E1AE5-70A7-1383-4D91-196958D7B389}"/>
              </a:ext>
            </a:extLst>
          </p:cNvPr>
          <p:cNvCxnSpPr>
            <a:cxnSpLocks/>
          </p:cNvCxnSpPr>
          <p:nvPr/>
        </p:nvCxnSpPr>
        <p:spPr>
          <a:xfrm>
            <a:off x="5123543" y="1839648"/>
            <a:ext cx="0" cy="3178702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D11C89C4-93FB-F548-C3AC-41174449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8" y="226598"/>
            <a:ext cx="3225691" cy="648965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ECE5A2D2-45A3-9FB0-944F-D7FA16E5B36E}"/>
              </a:ext>
            </a:extLst>
          </p:cNvPr>
          <p:cNvSpPr/>
          <p:nvPr/>
        </p:nvSpPr>
        <p:spPr>
          <a:xfrm>
            <a:off x="10220476" y="6128164"/>
            <a:ext cx="1073453" cy="531710"/>
          </a:xfrm>
          <a:prstGeom prst="rightArrow">
            <a:avLst>
              <a:gd name="adj1" fmla="val 45496"/>
              <a:gd name="adj2" fmla="val 585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/>
              <a:t>Próximo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421671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89663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B380B-2218-97C2-F4D1-74D9575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702" y="188729"/>
            <a:ext cx="4107682" cy="934738"/>
          </a:xfrm>
        </p:spPr>
        <p:txBody>
          <a:bodyPr anchor="t">
            <a:normAutofit/>
          </a:bodyPr>
          <a:lstStyle/>
          <a:p>
            <a:r>
              <a:rPr lang="pt-BR" sz="510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 Scooby-Doo</a:t>
            </a:r>
            <a:endParaRPr lang="pt-BR" sz="5100" dirty="0">
              <a:solidFill>
                <a:srgbClr val="FFFFFF"/>
              </a:solidFill>
              <a:latin typeface="Aptos Serif" panose="020B0604020202020204" pitchFamily="34" charset="0"/>
              <a:cs typeface="Aptos Serif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484C5-3CEE-31E6-5BF6-F05768C1C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585" y="1541359"/>
            <a:ext cx="4072669" cy="2757436"/>
          </a:xfrm>
        </p:spPr>
        <p:txBody>
          <a:bodyPr anchor="t">
            <a:normAutofit fontScale="70000" lnSpcReduction="20000"/>
          </a:bodyPr>
          <a:lstStyle/>
          <a:p>
            <a:r>
              <a:rPr lang="pt-BR" sz="1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Scooby-Doo narra as aventuras de quatro adolescentes — Fred, Daphne, Velma e Salsicha — e seu Dogue Alemão falante, Scooby-Doo, que viajam na van “Máquina do Mistério” resolvendo casos sobrenaturais</a:t>
            </a:r>
            <a:r>
              <a:rPr lang="pt-BR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equipe investiga locais mal-assombrados, geralmente desmascarando humanos disfarçados que agem por ganância ou vingança.</a:t>
            </a:r>
            <a:endParaRPr lang="pt-B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ágina 2 | Azul marinho degrade Imagens – Download Grátis no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1B230-8A01-2937-CEF9-268DF9B0D3EE}"/>
              </a:ext>
            </a:extLst>
          </p:cNvPr>
          <p:cNvSpPr txBox="1"/>
          <p:nvPr/>
        </p:nvSpPr>
        <p:spPr>
          <a:xfrm>
            <a:off x="655635" y="1796692"/>
            <a:ext cx="5585368" cy="22467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O</a:t>
            </a:r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 desenho Pokémon, ao longo de suas mais de duas décadas, transmite mensagens centradas na </a:t>
            </a:r>
          </a:p>
          <a:p>
            <a:pPr rtl="0"/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amizade, perseverança, respeito pela natureza e aventura. A série busca ensinar empatia, mostrando que a força verdadeira vem de laços construídos com respeito mútuo, tanto entre humanos quanto com os Pokémon.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DE9606-56DC-C3B5-6176-43834A1E122C}"/>
              </a:ext>
            </a:extLst>
          </p:cNvPr>
          <p:cNvSpPr txBox="1"/>
          <p:nvPr/>
        </p:nvSpPr>
        <p:spPr>
          <a:xfrm>
            <a:off x="4042157" y="513588"/>
            <a:ext cx="410768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 panose="020F0502020204030204" pitchFamily="34" charset="0"/>
              </a:rPr>
              <a:t>Tartaruga Ninja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CC2C2C-0190-497B-1A95-4D67E64101F5}"/>
              </a:ext>
            </a:extLst>
          </p:cNvPr>
          <p:cNvSpPr txBox="1"/>
          <p:nvPr/>
        </p:nvSpPr>
        <p:spPr>
          <a:xfrm>
            <a:off x="756201" y="4494808"/>
            <a:ext cx="50480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Identidade e Aceitação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Trabalho em equipe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Responsabilidade e Ética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Perseverança 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pt-B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A Importância da Família e amizade </a:t>
            </a:r>
            <a:endParaRPr lang="pt-BR" sz="2000" dirty="0">
              <a:latin typeface="Baskerville Old Face" panose="02020602080505020303" pitchFamily="18" charset="77"/>
            </a:endParaRPr>
          </a:p>
        </p:txBody>
      </p:sp>
      <p:cxnSp>
        <p:nvCxnSpPr>
          <p:cNvPr id="8" name="Seta 7">
            <a:extLst>
              <a:ext uri="{FF2B5EF4-FFF2-40B4-BE49-F238E27FC236}">
                <a16:creationId xmlns:a16="http://schemas.microsoft.com/office/drawing/2014/main" id="{802E1AE5-70A7-1383-4D91-196958D7B389}"/>
              </a:ext>
            </a:extLst>
          </p:cNvPr>
          <p:cNvCxnSpPr>
            <a:cxnSpLocks/>
          </p:cNvCxnSpPr>
          <p:nvPr/>
        </p:nvCxnSpPr>
        <p:spPr>
          <a:xfrm>
            <a:off x="6635448" y="1990838"/>
            <a:ext cx="0" cy="3178702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4B071AA8-CF25-6B9F-2F8D-333AA0F8B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41" y="1135420"/>
            <a:ext cx="5521855" cy="5098256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7A90445E-6B21-4E52-FC6B-61D8A11AC3BA}"/>
              </a:ext>
            </a:extLst>
          </p:cNvPr>
          <p:cNvSpPr/>
          <p:nvPr/>
        </p:nvSpPr>
        <p:spPr>
          <a:xfrm>
            <a:off x="10220476" y="6128164"/>
            <a:ext cx="1073453" cy="531710"/>
          </a:xfrm>
          <a:prstGeom prst="rightArrow">
            <a:avLst>
              <a:gd name="adj1" fmla="val 45496"/>
              <a:gd name="adj2" fmla="val 585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Próximo </a:t>
            </a:r>
          </a:p>
        </p:txBody>
      </p:sp>
    </p:spTree>
    <p:extLst>
      <p:ext uri="{BB962C8B-B14F-4D97-AF65-F5344CB8AC3E}">
        <p14:creationId xmlns:p14="http://schemas.microsoft.com/office/powerpoint/2010/main" val="1188037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0A02236-20DE-71C0-81A1-D09489997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96" r="6196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996609-DA7A-04A8-E2ED-0A38B80BEB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08" r="16808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18EC03-3A78-2CCE-00FE-9A872BBC9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4" r="6367" b="2"/>
          <a:stretch>
            <a:fillRect/>
          </a:stretch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C5B022-93F7-6BFA-7572-E8C24FCC5FB0}"/>
              </a:ext>
            </a:extLst>
          </p:cNvPr>
          <p:cNvSpPr txBox="1"/>
          <p:nvPr/>
        </p:nvSpPr>
        <p:spPr>
          <a:xfrm>
            <a:off x="5151210" y="4684651"/>
            <a:ext cx="1969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77"/>
                <a:cs typeface="Aharoni" panose="02010803020104030203" pitchFamily="2" charset="-79"/>
              </a:rPr>
              <a:t>2003</a:t>
            </a:r>
            <a:endParaRPr lang="pt-BR" sz="5000" dirty="0">
              <a:latin typeface="Arial Rounded MT Bold" panose="020F0704030504030204" pitchFamily="34" charset="77"/>
              <a:cs typeface="Aharoni" panose="02010803020104030203" pitchFamily="2" charset="-79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ED9C51-4A37-213F-B5D9-F90D16964D88}"/>
              </a:ext>
            </a:extLst>
          </p:cNvPr>
          <p:cNvSpPr txBox="1"/>
          <p:nvPr/>
        </p:nvSpPr>
        <p:spPr>
          <a:xfrm>
            <a:off x="1823952" y="4236391"/>
            <a:ext cx="1969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77"/>
                <a:cs typeface="Aharoni" panose="02010803020104030203" pitchFamily="2" charset="-79"/>
              </a:rPr>
              <a:t>1995</a:t>
            </a:r>
            <a:endParaRPr lang="pt-BR" sz="5000" dirty="0">
              <a:latin typeface="Arial Rounded MT Bold" panose="020F0704030504030204" pitchFamily="34" charset="77"/>
              <a:cs typeface="Aharoni" panose="02010803020104030203" pitchFamily="2" charset="-79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137B448-8A02-0DE5-C742-F82BC7519FA1}"/>
              </a:ext>
            </a:extLst>
          </p:cNvPr>
          <p:cNvSpPr txBox="1"/>
          <p:nvPr/>
        </p:nvSpPr>
        <p:spPr>
          <a:xfrm>
            <a:off x="8601977" y="4318970"/>
            <a:ext cx="1969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5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77"/>
                <a:cs typeface="Aharoni" panose="02010803020104030203" pitchFamily="2" charset="-79"/>
              </a:rPr>
              <a:t>2005</a:t>
            </a:r>
            <a:endParaRPr lang="pt-BR" sz="5000" dirty="0">
              <a:latin typeface="Arial Rounded MT Bold" panose="020F0704030504030204" pitchFamily="34" charset="77"/>
              <a:cs typeface="Aharoni" panose="02010803020104030203" pitchFamily="2" charset="-79"/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CEB6BC24-0DA8-0AC7-C3E0-6865F41C8CB0}"/>
              </a:ext>
            </a:extLst>
          </p:cNvPr>
          <p:cNvSpPr/>
          <p:nvPr/>
        </p:nvSpPr>
        <p:spPr>
          <a:xfrm>
            <a:off x="10545224" y="6015502"/>
            <a:ext cx="1260442" cy="6822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Próximo </a:t>
            </a:r>
          </a:p>
        </p:txBody>
      </p:sp>
      <p:sp>
        <p:nvSpPr>
          <p:cNvPr id="17" name="Seta: para a Esquerda 16">
            <a:extLst>
              <a:ext uri="{FF2B5EF4-FFF2-40B4-BE49-F238E27FC236}">
                <a16:creationId xmlns:a16="http://schemas.microsoft.com/office/drawing/2014/main" id="{8785C0A9-D6AC-1663-F287-8C5E3BECC071}"/>
              </a:ext>
            </a:extLst>
          </p:cNvPr>
          <p:cNvSpPr/>
          <p:nvPr/>
        </p:nvSpPr>
        <p:spPr>
          <a:xfrm>
            <a:off x="341298" y="5894163"/>
            <a:ext cx="1367154" cy="6822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Anterior </a:t>
            </a:r>
          </a:p>
        </p:txBody>
      </p:sp>
    </p:spTree>
    <p:extLst>
      <p:ext uri="{BB962C8B-B14F-4D97-AF65-F5344CB8AC3E}">
        <p14:creationId xmlns:p14="http://schemas.microsoft.com/office/powerpoint/2010/main" val="714110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0A02236-20DE-71C0-81A1-D09489997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" t="17490" r="-212" b="26470"/>
          <a:stretch/>
        </p:blipFill>
        <p:spPr>
          <a:xfrm>
            <a:off x="3705532" y="744343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996609-DA7A-04A8-E2ED-0A38B80BEB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26" b="2926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18EC03-3A78-2CCE-00FE-9A872BBC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291" b="18291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ECB04A3-8CE6-2D7F-F55C-90ACDBE9AF6E}"/>
              </a:ext>
            </a:extLst>
          </p:cNvPr>
          <p:cNvSpPr txBox="1"/>
          <p:nvPr/>
        </p:nvSpPr>
        <p:spPr>
          <a:xfrm>
            <a:off x="1720663" y="4207596"/>
            <a:ext cx="2373389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sz="5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77"/>
              </a:rPr>
              <a:t>1940</a:t>
            </a:r>
            <a:endParaRPr lang="pt-BR" sz="5600" dirty="0">
              <a:latin typeface="Arial Rounded MT Bold" panose="020F0704030504030204" pitchFamily="34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75807D-46F7-2F9E-1C1E-585E46EF7FF1}"/>
              </a:ext>
            </a:extLst>
          </p:cNvPr>
          <p:cNvSpPr txBox="1"/>
          <p:nvPr/>
        </p:nvSpPr>
        <p:spPr>
          <a:xfrm>
            <a:off x="5026920" y="4894937"/>
            <a:ext cx="2373389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sz="5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77"/>
              </a:rPr>
              <a:t>1998</a:t>
            </a:r>
            <a:endParaRPr lang="pt-BR" sz="5600" dirty="0">
              <a:latin typeface="Arial Rounded MT Bold" panose="020F0704030504030204" pitchFamily="34" charset="77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62043A-5C34-8DF9-2E73-5541F195B8E0}"/>
              </a:ext>
            </a:extLst>
          </p:cNvPr>
          <p:cNvSpPr txBox="1"/>
          <p:nvPr/>
        </p:nvSpPr>
        <p:spPr>
          <a:xfrm>
            <a:off x="8496263" y="4207597"/>
            <a:ext cx="2373389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sz="5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Rounded MT Bold" panose="020F0704030504030204" pitchFamily="34" charset="77"/>
              </a:rPr>
              <a:t>1999</a:t>
            </a:r>
            <a:endParaRPr lang="pt-BR" sz="5600" dirty="0">
              <a:latin typeface="Arial Rounded MT Bold" panose="020F0704030504030204" pitchFamily="34" charset="77"/>
            </a:endParaRP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47D6F50D-E236-7340-3B15-66B6CE181CA2}"/>
              </a:ext>
            </a:extLst>
          </p:cNvPr>
          <p:cNvSpPr/>
          <p:nvPr/>
        </p:nvSpPr>
        <p:spPr>
          <a:xfrm>
            <a:off x="10549865" y="5982241"/>
            <a:ext cx="1379063" cy="6852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Próximo </a:t>
            </a:r>
          </a:p>
        </p:txBody>
      </p:sp>
      <p:sp>
        <p:nvSpPr>
          <p:cNvPr id="11" name="Seta: para a Esquerda 10">
            <a:extLst>
              <a:ext uri="{FF2B5EF4-FFF2-40B4-BE49-F238E27FC236}">
                <a16:creationId xmlns:a16="http://schemas.microsoft.com/office/drawing/2014/main" id="{1BB085D0-5437-1145-FFDC-BE51D5EE8A87}"/>
              </a:ext>
            </a:extLst>
          </p:cNvPr>
          <p:cNvSpPr/>
          <p:nvPr/>
        </p:nvSpPr>
        <p:spPr>
          <a:xfrm>
            <a:off x="341600" y="5977339"/>
            <a:ext cx="1379063" cy="68525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Anterior </a:t>
            </a:r>
          </a:p>
        </p:txBody>
      </p:sp>
    </p:spTree>
    <p:extLst>
      <p:ext uri="{BB962C8B-B14F-4D97-AF65-F5344CB8AC3E}">
        <p14:creationId xmlns:p14="http://schemas.microsoft.com/office/powerpoint/2010/main" val="3765592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89663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B380B-2218-97C2-F4D1-74D9575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9702" y="188729"/>
            <a:ext cx="4107682" cy="934738"/>
          </a:xfrm>
        </p:spPr>
        <p:txBody>
          <a:bodyPr anchor="t">
            <a:normAutofit/>
          </a:bodyPr>
          <a:lstStyle/>
          <a:p>
            <a:r>
              <a:rPr lang="pt-BR" sz="510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 Scooby-Doo</a:t>
            </a:r>
            <a:endParaRPr lang="pt-BR" sz="5100" dirty="0">
              <a:solidFill>
                <a:srgbClr val="FFFFFF"/>
              </a:solidFill>
              <a:latin typeface="Aptos Serif" panose="020B0604020202020204" pitchFamily="34" charset="0"/>
              <a:cs typeface="Aptos Serif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484C5-3CEE-31E6-5BF6-F05768C1C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585" y="1541359"/>
            <a:ext cx="4072669" cy="2757436"/>
          </a:xfrm>
        </p:spPr>
        <p:txBody>
          <a:bodyPr anchor="t">
            <a:normAutofit fontScale="70000" lnSpcReduction="20000"/>
          </a:bodyPr>
          <a:lstStyle/>
          <a:p>
            <a:r>
              <a:rPr lang="pt-BR" sz="1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Scooby-Doo narra as aventuras de quatro adolescentes — Fred, Daphne, Velma e Salsicha — e seu Dogue Alemão falante, Scooby-Doo, que viajam na van “Máquina do Mistério” resolvendo casos sobrenaturais</a:t>
            </a:r>
            <a:r>
              <a:rPr lang="pt-BR" b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equipe investiga locais mal-assombrados, geralmente desmascarando humanos disfarçados que agem por ganância ou vingança.</a:t>
            </a:r>
            <a:endParaRPr lang="pt-BR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ágina 2 | Azul marinho degrade Imagens – Download Grátis no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11B230-8A01-2937-CEF9-268DF9B0D3EE}"/>
              </a:ext>
            </a:extLst>
          </p:cNvPr>
          <p:cNvSpPr txBox="1"/>
          <p:nvPr/>
        </p:nvSpPr>
        <p:spPr>
          <a:xfrm>
            <a:off x="293193" y="2884519"/>
            <a:ext cx="5585368" cy="22467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Os desenhos animados foram criados principalmente para entreter, divertir e contar histórias de forma visual e acessível. Com o tempo, também passaram a ter funções educativas e culturais, ajudando a ensinar valores, estimular a imaginação e transmitir mensagens sociais de maneira leve e envolvente.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DE9606-56DC-C3B5-6176-43834A1E122C}"/>
              </a:ext>
            </a:extLst>
          </p:cNvPr>
          <p:cNvSpPr txBox="1"/>
          <p:nvPr/>
        </p:nvSpPr>
        <p:spPr>
          <a:xfrm>
            <a:off x="4490296" y="766712"/>
            <a:ext cx="277653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 panose="020F0502020204030204" pitchFamily="34" charset="0"/>
              </a:rPr>
              <a:t>Conclusão </a:t>
            </a:r>
          </a:p>
        </p:txBody>
      </p:sp>
      <p:cxnSp>
        <p:nvCxnSpPr>
          <p:cNvPr id="8" name="Seta 7">
            <a:extLst>
              <a:ext uri="{FF2B5EF4-FFF2-40B4-BE49-F238E27FC236}">
                <a16:creationId xmlns:a16="http://schemas.microsoft.com/office/drawing/2014/main" id="{802E1AE5-70A7-1383-4D91-196958D7B389}"/>
              </a:ext>
            </a:extLst>
          </p:cNvPr>
          <p:cNvCxnSpPr>
            <a:cxnSpLocks/>
          </p:cNvCxnSpPr>
          <p:nvPr/>
        </p:nvCxnSpPr>
        <p:spPr>
          <a:xfrm>
            <a:off x="6075300" y="2676071"/>
            <a:ext cx="0" cy="3159881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90DB0E2-B10D-7CA3-5ADB-2405ADA3955D}"/>
              </a:ext>
            </a:extLst>
          </p:cNvPr>
          <p:cNvSpPr txBox="1"/>
          <p:nvPr/>
        </p:nvSpPr>
        <p:spPr>
          <a:xfrm>
            <a:off x="6313439" y="2908624"/>
            <a:ext cx="5585368" cy="22467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pt-BR" sz="2000" b="1" i="0" u="none" strike="noStrik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skerville Old Face" panose="02020602080505020303" pitchFamily="18" charset="77"/>
              </a:rPr>
              <a:t>Para as crianças, os desenhos animados trazem benefícios como desenvolvimento da imaginação, aprendizado de valores (amizade, respeito e cooperação), estímulo à linguagem, criatividade e entretenimento saudável, contribuindo para o crescimento emocional e social.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B197335-C6BA-4B87-4055-56B923862053}"/>
              </a:ext>
            </a:extLst>
          </p:cNvPr>
          <p:cNvSpPr txBox="1"/>
          <p:nvPr/>
        </p:nvSpPr>
        <p:spPr>
          <a:xfrm>
            <a:off x="277020" y="2033553"/>
            <a:ext cx="5585366" cy="4770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5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 panose="020F0502020204030204" pitchFamily="34" charset="0"/>
              </a:rPr>
              <a:t>O que os desenhos querem passar?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36F0874-B5CF-EC46-6259-0E741C03E48F}"/>
              </a:ext>
            </a:extLst>
          </p:cNvPr>
          <p:cNvSpPr txBox="1"/>
          <p:nvPr/>
        </p:nvSpPr>
        <p:spPr>
          <a:xfrm>
            <a:off x="6461630" y="2064331"/>
            <a:ext cx="5585366" cy="4462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3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 panose="020F0502020204030204" pitchFamily="34" charset="0"/>
              </a:rPr>
              <a:t>Para que os desenhos foram criados?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C1DDE872-8077-236D-1B42-E26E6F7D20D1}"/>
              </a:ext>
            </a:extLst>
          </p:cNvPr>
          <p:cNvSpPr/>
          <p:nvPr/>
        </p:nvSpPr>
        <p:spPr>
          <a:xfrm>
            <a:off x="10101976" y="5830408"/>
            <a:ext cx="1464096" cy="7590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Próximo </a:t>
            </a:r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A8356C2D-980D-F5F7-9AC6-5B7D765873FD}"/>
              </a:ext>
            </a:extLst>
          </p:cNvPr>
          <p:cNvSpPr/>
          <p:nvPr/>
        </p:nvSpPr>
        <p:spPr>
          <a:xfrm>
            <a:off x="250586" y="5816431"/>
            <a:ext cx="1441508" cy="72477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Anterior </a:t>
            </a:r>
          </a:p>
        </p:txBody>
      </p:sp>
    </p:spTree>
    <p:extLst>
      <p:ext uri="{BB962C8B-B14F-4D97-AF65-F5344CB8AC3E}">
        <p14:creationId xmlns:p14="http://schemas.microsoft.com/office/powerpoint/2010/main" val="226041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CF86499-AC51-541C-DAF0-0BE900B6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6" r="17712" b="-1"/>
          <a:stretch>
            <a:fillRect/>
          </a:stretch>
        </p:blipFill>
        <p:spPr>
          <a:xfrm>
            <a:off x="4388757" y="0"/>
            <a:ext cx="7803244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B2ECD5-47B1-47AD-AC9D-045064631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89663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B380B-2218-97C2-F4D1-74D957533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63" y="842312"/>
            <a:ext cx="3792632" cy="1960766"/>
          </a:xfrm>
        </p:spPr>
        <p:txBody>
          <a:bodyPr anchor="t">
            <a:normAutofit/>
          </a:bodyPr>
          <a:lstStyle/>
          <a:p>
            <a:r>
              <a:rPr lang="pt-BR" sz="51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Desenhos </a:t>
            </a:r>
            <a:br>
              <a:rPr lang="pt-BR" sz="51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</a:br>
            <a:r>
              <a:rPr lang="pt-BR" sz="51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Nostálgicos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1484C5-3CEE-31E6-5BF6-F05768C1C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658" y="5157843"/>
            <a:ext cx="3812690" cy="675302"/>
          </a:xfrm>
        </p:spPr>
        <p:txBody>
          <a:bodyPr anchor="t">
            <a:normAutofit lnSpcReduction="10000"/>
          </a:bodyPr>
          <a:lstStyle/>
          <a:p>
            <a:r>
              <a:rPr lang="pt-BR" sz="1600" dirty="0">
                <a:solidFill>
                  <a:srgbClr val="FFFFFF"/>
                </a:solidFill>
              </a:rPr>
              <a:t>Por: Davi oliveira e Larissa brandão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ECD5B0-C044-12A0-7413-6CD6B2871798}"/>
              </a:ext>
            </a:extLst>
          </p:cNvPr>
          <p:cNvSpPr txBox="1"/>
          <p:nvPr/>
        </p:nvSpPr>
        <p:spPr>
          <a:xfrm>
            <a:off x="5184553" y="25264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5333EA65-6B4F-3D76-12B2-2DB5B50CD6B4}"/>
              </a:ext>
            </a:extLst>
          </p:cNvPr>
          <p:cNvSpPr/>
          <p:nvPr/>
        </p:nvSpPr>
        <p:spPr>
          <a:xfrm>
            <a:off x="10220476" y="6128164"/>
            <a:ext cx="1073453" cy="531710"/>
          </a:xfrm>
          <a:prstGeom prst="rightArrow">
            <a:avLst>
              <a:gd name="adj1" fmla="val 45496"/>
              <a:gd name="adj2" fmla="val 585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/>
              <a:t>Próximo </a:t>
            </a:r>
            <a:endParaRPr lang="pt-BR" sz="14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5C42129-45B0-6943-FD5F-011F7D2741C8}"/>
              </a:ext>
            </a:extLst>
          </p:cNvPr>
          <p:cNvSpPr txBox="1"/>
          <p:nvPr/>
        </p:nvSpPr>
        <p:spPr>
          <a:xfrm>
            <a:off x="5184553" y="25264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55A1B43-B404-756A-2F2E-37A70857B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921" y="2997961"/>
            <a:ext cx="3792632" cy="1391698"/>
          </a:xfrm>
        </p:spPr>
        <p:txBody>
          <a:bodyPr anchor="t">
            <a:normAutofit/>
          </a:bodyPr>
          <a:lstStyle/>
          <a:p>
            <a:r>
              <a:rPr lang="pt-BR" sz="37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Obrigado a</a:t>
            </a:r>
            <a:br>
              <a:rPr lang="pt-BR" sz="37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</a:br>
            <a:r>
              <a:rPr lang="pt-BR" sz="3700" dirty="0">
                <a:solidFill>
                  <a:srgbClr val="FFFFFF"/>
                </a:solidFill>
                <a:latin typeface="Aptos Serif" panose="020B0604020202020204" pitchFamily="34" charset="0"/>
                <a:cs typeface="Aptos Serif" panose="020B0604020202020204" pitchFamily="34" charset="0"/>
              </a:rPr>
              <a:t>Todos</a:t>
            </a:r>
          </a:p>
        </p:txBody>
      </p:sp>
    </p:spTree>
    <p:extLst>
      <p:ext uri="{BB962C8B-B14F-4D97-AF65-F5344CB8AC3E}">
        <p14:creationId xmlns:p14="http://schemas.microsoft.com/office/powerpoint/2010/main" val="311786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DashVTI</vt:lpstr>
      <vt:lpstr>Desenhos  Nostálgicos </vt:lpstr>
      <vt:lpstr> Scooby-Doo</vt:lpstr>
      <vt:lpstr> Scooby-Doo</vt:lpstr>
      <vt:lpstr> Scooby-Doo</vt:lpstr>
      <vt:lpstr>Apresentação do PowerPoint</vt:lpstr>
      <vt:lpstr>Apresentação do PowerPoint</vt:lpstr>
      <vt:lpstr> Scooby-Doo</vt:lpstr>
      <vt:lpstr>Desenhos  Nostálgicos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lbrandao.larissa42@gmail.com</dc:creator>
  <cp:lastModifiedBy>lbrandao.larissa42@gmail.com</cp:lastModifiedBy>
  <cp:revision>23</cp:revision>
  <dcterms:created xsi:type="dcterms:W3CDTF">2026-02-24T14:35:11Z</dcterms:created>
  <dcterms:modified xsi:type="dcterms:W3CDTF">2026-03-25T17:32:03Z</dcterms:modified>
</cp:coreProperties>
</file>